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27"/>
  </p:notesMasterIdLst>
  <p:sldIdLst>
    <p:sldId id="256" r:id="rId2"/>
    <p:sldId id="257" r:id="rId3"/>
    <p:sldId id="258" r:id="rId4"/>
    <p:sldId id="259" r:id="rId5"/>
    <p:sldId id="260" r:id="rId6"/>
    <p:sldId id="261" r:id="rId7"/>
    <p:sldId id="262" r:id="rId8"/>
    <p:sldId id="263" r:id="rId9"/>
    <p:sldId id="271" r:id="rId10"/>
    <p:sldId id="264" r:id="rId11"/>
    <p:sldId id="265" r:id="rId12"/>
    <p:sldId id="270" r:id="rId13"/>
    <p:sldId id="266" r:id="rId14"/>
    <p:sldId id="273" r:id="rId15"/>
    <p:sldId id="267" r:id="rId16"/>
    <p:sldId id="268" r:id="rId17"/>
    <p:sldId id="269" r:id="rId18"/>
    <p:sldId id="272"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936"/>
    <a:srgbClr val="89C3E5"/>
    <a:srgbClr val="B3D6AC"/>
    <a:srgbClr val="F2F2F2"/>
    <a:srgbClr val="E69CA4"/>
    <a:srgbClr val="DAE8D8"/>
    <a:srgbClr val="FBCC9A"/>
    <a:srgbClr val="A088B7"/>
    <a:srgbClr val="FCD8B3"/>
    <a:srgbClr val="BFA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5" autoAdjust="0"/>
    <p:restoredTop sz="95050" autoAdjust="0"/>
  </p:normalViewPr>
  <p:slideViewPr>
    <p:cSldViewPr snapToGrid="0">
      <p:cViewPr varScale="1">
        <p:scale>
          <a:sx n="62" d="100"/>
          <a:sy n="62" d="100"/>
        </p:scale>
        <p:origin x="90" y="2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7CE6A-F3F8-471E-B1AC-8691AE48AE64}" type="datetimeFigureOut">
              <a:rPr lang="en-US" smtClean="0"/>
              <a:t>7/26/2017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A71F5-C96C-4F50-AE09-F302620F9193}" type="slidenum">
              <a:rPr lang="en-US" smtClean="0"/>
              <a:t>‹#›</a:t>
            </a:fld>
            <a:endParaRPr lang="en-US"/>
          </a:p>
        </p:txBody>
      </p:sp>
    </p:spTree>
    <p:extLst>
      <p:ext uri="{BB962C8B-B14F-4D97-AF65-F5344CB8AC3E}">
        <p14:creationId xmlns:p14="http://schemas.microsoft.com/office/powerpoint/2010/main" val="2763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Modbus is a</a:t>
            </a:r>
            <a:r>
              <a:rPr lang="en-US" baseline="0" dirty="0"/>
              <a:t> good alternative for this</a:t>
            </a:r>
            <a:endParaRPr lang="en-US" dirty="0"/>
          </a:p>
        </p:txBody>
      </p:sp>
      <p:sp>
        <p:nvSpPr>
          <p:cNvPr id="4" name="Slide Number Placeholder 3"/>
          <p:cNvSpPr>
            <a:spLocks noGrp="1"/>
          </p:cNvSpPr>
          <p:nvPr>
            <p:ph type="sldNum" sz="quarter" idx="10"/>
          </p:nvPr>
        </p:nvSpPr>
        <p:spPr/>
        <p:txBody>
          <a:bodyPr/>
          <a:lstStyle/>
          <a:p>
            <a:fld id="{685A71F5-C96C-4F50-AE09-F302620F9193}" type="slidenum">
              <a:rPr lang="en-US" smtClean="0"/>
              <a:t>22</a:t>
            </a:fld>
            <a:endParaRPr lang="en-US"/>
          </a:p>
        </p:txBody>
      </p:sp>
    </p:spTree>
    <p:extLst>
      <p:ext uri="{BB962C8B-B14F-4D97-AF65-F5344CB8AC3E}">
        <p14:creationId xmlns:p14="http://schemas.microsoft.com/office/powerpoint/2010/main" val="413593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7/26/2017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7/26/2017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7/26/2017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7/26/2017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dirty="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dirty="0"/>
              <a:t>Rushad Antia</a:t>
            </a:r>
          </a:p>
          <a:p>
            <a:endParaRPr lang="en-US" dirty="0"/>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pic>
        <p:nvPicPr>
          <p:cNvPr id="7" name="Picture 6"/>
          <p:cNvPicPr>
            <a:picLocks noChangeAspect="1"/>
          </p:cNvPicPr>
          <p:nvPr/>
        </p:nvPicPr>
        <p:blipFill>
          <a:blip r:embed="rId2"/>
          <a:stretch>
            <a:fillRect/>
          </a:stretch>
        </p:blipFill>
        <p:spPr>
          <a:xfrm>
            <a:off x="3272499" y="2319451"/>
            <a:ext cx="5647002" cy="4538549"/>
          </a:xfrm>
          <a:prstGeom prst="rect">
            <a:avLst/>
          </a:prstGeom>
        </p:spPr>
      </p:pic>
    </p:spTree>
    <p:extLst>
      <p:ext uri="{BB962C8B-B14F-4D97-AF65-F5344CB8AC3E}">
        <p14:creationId xmlns:p14="http://schemas.microsoft.com/office/powerpoint/2010/main" val="338293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“Edison03”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sp>
        <p:nvSpPr>
          <p:cNvPr id="10" name="Rectangle 9"/>
          <p:cNvSpPr/>
          <p:nvPr/>
        </p:nvSpPr>
        <p:spPr>
          <a:xfrm>
            <a:off x="1017330" y="622508"/>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723972" y="3020417"/>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914261" y="48648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Edison03</a:t>
            </a:r>
            <a:endParaRPr lang="en-US" sz="1400" dirty="0">
              <a:solidFill>
                <a:schemeClr val="tx1"/>
              </a:solidFill>
            </a:endParaRPr>
          </a:p>
        </p:txBody>
      </p:sp>
      <p:sp>
        <p:nvSpPr>
          <p:cNvPr id="21" name="Oval 20"/>
          <p:cNvSpPr/>
          <p:nvPr/>
        </p:nvSpPr>
        <p:spPr>
          <a:xfrm>
            <a:off x="4914260" y="1675868"/>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Edison01</a:t>
            </a:r>
            <a:endParaRPr lang="en-US" sz="1400" dirty="0">
              <a:solidFill>
                <a:schemeClr val="tx1"/>
              </a:solidFill>
            </a:endParaRPr>
          </a:p>
        </p:txBody>
      </p:sp>
      <p:sp>
        <p:nvSpPr>
          <p:cNvPr id="24" name="Oval 23"/>
          <p:cNvSpPr/>
          <p:nvPr/>
        </p:nvSpPr>
        <p:spPr>
          <a:xfrm>
            <a:off x="4914258" y="2881927"/>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Edison02</a:t>
            </a:r>
            <a:endParaRPr lang="en-US" sz="1400" dirty="0">
              <a:solidFill>
                <a:schemeClr val="tx1"/>
              </a:solidFill>
            </a:endParaRPr>
          </a:p>
        </p:txBody>
      </p:sp>
      <p:sp>
        <p:nvSpPr>
          <p:cNvPr id="25" name="Oval 24"/>
          <p:cNvSpPr/>
          <p:nvPr/>
        </p:nvSpPr>
        <p:spPr>
          <a:xfrm>
            <a:off x="4914260" y="407370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Edison05</a:t>
            </a:r>
            <a:endParaRPr lang="en-US" sz="1400" dirty="0">
              <a:solidFill>
                <a:schemeClr val="tx1"/>
              </a:solidFill>
            </a:endParaRPr>
          </a:p>
        </p:txBody>
      </p:sp>
      <p:sp>
        <p:nvSpPr>
          <p:cNvPr id="26" name="Oval 25"/>
          <p:cNvSpPr/>
          <p:nvPr/>
        </p:nvSpPr>
        <p:spPr>
          <a:xfrm>
            <a:off x="4914260" y="5276856"/>
            <a:ext cx="1043046"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Edison06</a:t>
            </a:r>
            <a:endParaRPr lang="en-US" sz="1400" dirty="0">
              <a:solidFill>
                <a:schemeClr val="tx1"/>
              </a:solidFill>
            </a:endParaRPr>
          </a:p>
        </p:txBody>
      </p:sp>
      <p:sp>
        <p:nvSpPr>
          <p:cNvPr id="13" name="Rectangle 12"/>
          <p:cNvSpPr/>
          <p:nvPr/>
        </p:nvSpPr>
        <p:spPr>
          <a:xfrm>
            <a:off x="7172404" y="2491021"/>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53667" y="3040016"/>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sp>
        <p:nvSpPr>
          <p:cNvPr id="197" name="Rectangle 196"/>
          <p:cNvSpPr/>
          <p:nvPr/>
        </p:nvSpPr>
        <p:spPr>
          <a:xfrm>
            <a:off x="1017329" y="5418326"/>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cxnSp>
        <p:nvCxnSpPr>
          <p:cNvPr id="162" name="Connector: Elbow 161"/>
          <p:cNvCxnSpPr>
            <a:stCxn id="11" idx="2"/>
          </p:cNvCxnSpPr>
          <p:nvPr/>
        </p:nvCxnSpPr>
        <p:spPr>
          <a:xfrm rot="10800000" flipV="1">
            <a:off x="3332303" y="1022379"/>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332304" y="2211765"/>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332304" y="3815103"/>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332304" y="3417823"/>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332303" y="3612356"/>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625661" y="902397"/>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73715" y="4370545"/>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55233" y="518529"/>
            <a:ext cx="2365799" cy="9033276"/>
          </a:xfrm>
          <a:prstGeom prst="bentConnector3">
            <a:avLst>
              <a:gd name="adj1" fmla="val -17298"/>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stCxn id="11" idx="6"/>
          </p:cNvCxnSpPr>
          <p:nvPr/>
        </p:nvCxnSpPr>
        <p:spPr>
          <a:xfrm>
            <a:off x="5957309" y="1022379"/>
            <a:ext cx="1215095" cy="1468642"/>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1" idx="6"/>
          </p:cNvCxnSpPr>
          <p:nvPr/>
        </p:nvCxnSpPr>
        <p:spPr>
          <a:xfrm>
            <a:off x="5957308" y="2211765"/>
            <a:ext cx="1215093" cy="971952"/>
          </a:xfrm>
          <a:prstGeom prst="bentConnector3">
            <a:avLst>
              <a:gd name="adj1" fmla="val 4843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a:endCxn id="13" idx="1"/>
          </p:cNvCxnSpPr>
          <p:nvPr/>
        </p:nvCxnSpPr>
        <p:spPr>
          <a:xfrm flipV="1">
            <a:off x="5957306" y="3417572"/>
            <a:ext cx="1215098" cy="252"/>
          </a:xfrm>
          <a:prstGeom prst="straightConnector1">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25" idx="6"/>
          </p:cNvCxnSpPr>
          <p:nvPr/>
        </p:nvCxnSpPr>
        <p:spPr>
          <a:xfrm flipV="1">
            <a:off x="5957308" y="3612356"/>
            <a:ext cx="1215093" cy="997243"/>
          </a:xfrm>
          <a:prstGeom prst="bentConnector3">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p:cNvCxnSpPr>
            <a:endCxn id="26" idx="6"/>
          </p:cNvCxnSpPr>
          <p:nvPr/>
        </p:nvCxnSpPr>
        <p:spPr>
          <a:xfrm rot="5400000">
            <a:off x="5836245" y="4465184"/>
            <a:ext cx="1468631" cy="1226507"/>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9035911" y="3213560"/>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9035911" y="3675177"/>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035911" y="3446142"/>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166" t="5555" r="2251" b="6444"/>
          <a:stretch/>
        </p:blipFill>
        <p:spPr>
          <a:xfrm>
            <a:off x="1771650" y="271780"/>
            <a:ext cx="8648700" cy="6035040"/>
          </a:xfrm>
          <a:prstGeom prst="rect">
            <a:avLst/>
          </a:prstGeom>
        </p:spPr>
      </p:pic>
      <p:pic>
        <p:nvPicPr>
          <p:cNvPr id="7" name="Picture 6"/>
          <p:cNvPicPr>
            <a:picLocks noChangeAspect="1"/>
          </p:cNvPicPr>
          <p:nvPr/>
        </p:nvPicPr>
        <p:blipFill>
          <a:blip r:embed="rId3"/>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a:stretch>
            <a:fillRect/>
          </a:stretch>
        </p:blipFill>
        <p:spPr>
          <a:xfrm rot="5400000">
            <a:off x="3138169" y="1194435"/>
            <a:ext cx="6365240" cy="4773930"/>
          </a:xfrm>
          <a:prstGeom prst="rect">
            <a:avLst/>
          </a:prstGeom>
        </p:spPr>
      </p:pic>
      <p:pic>
        <p:nvPicPr>
          <p:cNvPr id="11" name="Picture 10"/>
          <p:cNvPicPr>
            <a:picLocks noChangeAspect="1"/>
          </p:cNvPicPr>
          <p:nvPr/>
        </p:nvPicPr>
        <p:blipFill>
          <a:blip r:embed="rId5"/>
          <a:stretch>
            <a:fillRect/>
          </a:stretch>
        </p:blipFill>
        <p:spPr>
          <a:xfrm rot="5400000">
            <a:off x="2988309" y="1082040"/>
            <a:ext cx="6664960" cy="4998720"/>
          </a:xfrm>
          <a:prstGeom prst="rect">
            <a:avLst/>
          </a:prstGeom>
        </p:spPr>
      </p:pic>
      <p:pic>
        <p:nvPicPr>
          <p:cNvPr id="13" name="Picture 12"/>
          <p:cNvPicPr>
            <a:picLocks noChangeAspect="1"/>
          </p:cNvPicPr>
          <p:nvPr/>
        </p:nvPicPr>
        <p:blipFill>
          <a:blip r:embed="rId6"/>
          <a:stretch>
            <a:fillRect/>
          </a:stretch>
        </p:blipFill>
        <p:spPr>
          <a:xfrm rot="5400000">
            <a:off x="2979420" y="1073152"/>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139161" y="2277712"/>
            <a:ext cx="7729728" cy="3101983"/>
          </a:xfrm>
        </p:spPr>
        <p:txBody>
          <a:bodyPr>
            <a:normAutofit/>
          </a:bodyPr>
          <a:lstStyle/>
          <a:p>
            <a:r>
              <a:rPr lang="en-US" sz="2400" dirty="0"/>
              <a:t>The RF Channel Emulator allows us to create a multitude of test cases</a:t>
            </a:r>
          </a:p>
          <a:p>
            <a:r>
              <a:rPr lang="en-US" sz="2400" dirty="0"/>
              <a:t>180 tests total</a:t>
            </a:r>
          </a:p>
        </p:txBody>
      </p:sp>
      <p:grpSp>
        <p:nvGrpSpPr>
          <p:cNvPr id="68" name="Group 67"/>
          <p:cNvGrpSpPr/>
          <p:nvPr/>
        </p:nvGrpSpPr>
        <p:grpSpPr>
          <a:xfrm>
            <a:off x="1313621" y="3738940"/>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Autofit/>
          </a:bodyPr>
          <a:lstStyle/>
          <a:p>
            <a:r>
              <a:rPr lang="en-US" sz="2400" dirty="0">
                <a:solidFill>
                  <a:schemeClr val="bg1"/>
                </a:solidFill>
              </a:rPr>
              <a:t>Captured oscilloscope data through PC and exported to csv</a:t>
            </a:r>
          </a:p>
          <a:p>
            <a:r>
              <a:rPr lang="en-US" sz="2400" dirty="0">
                <a:solidFill>
                  <a:schemeClr val="bg1"/>
                </a:solidFill>
              </a:rPr>
              <a:t>Imported csv capture into MATLAB to compute latency between devices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51535"/>
          <a:stretch/>
        </p:blipFill>
        <p:spPr>
          <a:xfrm>
            <a:off x="6096001" y="1531108"/>
            <a:ext cx="6175022" cy="4789029"/>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51351"/>
          <a:stretch/>
        </p:blipFill>
        <p:spPr>
          <a:xfrm>
            <a:off x="0" y="1531108"/>
            <a:ext cx="5802489" cy="4789029"/>
          </a:xfrm>
          <a:prstGeom prst="rect">
            <a:avLst/>
          </a:prstGeom>
        </p:spPr>
      </p:pic>
      <p:sp>
        <p:nvSpPr>
          <p:cNvPr id="22" name="Title 3"/>
          <p:cNvSpPr>
            <a:spLocks noGrp="1"/>
          </p:cNvSpPr>
          <p:nvPr>
            <p:ph type="title"/>
          </p:nvPr>
        </p:nvSpPr>
        <p:spPr>
          <a:xfrm>
            <a:off x="2231136" y="197047"/>
            <a:ext cx="7729728" cy="1188720"/>
          </a:xfrm>
        </p:spPr>
        <p:txBody>
          <a:bodyPr/>
          <a:lstStyle/>
          <a:p>
            <a:r>
              <a:rPr lang="en-US" dirty="0"/>
              <a:t>Free space</a:t>
            </a:r>
          </a:p>
        </p:txBody>
      </p:sp>
    </p:spTree>
    <p:extLst>
      <p:ext uri="{BB962C8B-B14F-4D97-AF65-F5344CB8AC3E}">
        <p14:creationId xmlns:p14="http://schemas.microsoft.com/office/powerpoint/2010/main" val="375315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44768" y="1001416"/>
            <a:ext cx="6053511" cy="4625852"/>
          </a:xfrm>
          <a:prstGeom prst="rect">
            <a:avLst/>
          </a:prstGeom>
        </p:spPr>
      </p:pic>
      <p:pic>
        <p:nvPicPr>
          <p:cNvPr id="5" name="Picture 4"/>
          <p:cNvPicPr>
            <a:picLocks noChangeAspect="1"/>
          </p:cNvPicPr>
          <p:nvPr/>
        </p:nvPicPr>
        <p:blipFill>
          <a:blip r:embed="rId3"/>
          <a:stretch>
            <a:fillRect/>
          </a:stretch>
        </p:blipFill>
        <p:spPr>
          <a:xfrm>
            <a:off x="0" y="1001416"/>
            <a:ext cx="6144768" cy="4606820"/>
          </a:xfrm>
          <a:prstGeom prst="rect">
            <a:avLst/>
          </a:prstGeom>
        </p:spPr>
      </p:pic>
    </p:spTree>
    <p:extLst>
      <p:ext uri="{BB962C8B-B14F-4D97-AF65-F5344CB8AC3E}">
        <p14:creationId xmlns:p14="http://schemas.microsoft.com/office/powerpoint/2010/main" val="4546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21846" y="995688"/>
            <a:ext cx="6170154" cy="4625852"/>
          </a:xfrm>
          <a:prstGeom prst="rect">
            <a:avLst/>
          </a:prstGeom>
        </p:spPr>
      </p:pic>
      <p:pic>
        <p:nvPicPr>
          <p:cNvPr id="5" name="Picture 4"/>
          <p:cNvPicPr>
            <a:picLocks noChangeAspect="1"/>
          </p:cNvPicPr>
          <p:nvPr/>
        </p:nvPicPr>
        <p:blipFill>
          <a:blip r:embed="rId3"/>
          <a:stretch>
            <a:fillRect/>
          </a:stretch>
        </p:blipFill>
        <p:spPr>
          <a:xfrm>
            <a:off x="0" y="995688"/>
            <a:ext cx="6196401" cy="4645530"/>
          </a:xfrm>
          <a:prstGeom prst="rect">
            <a:avLst/>
          </a:prstGeom>
        </p:spPr>
      </p:pic>
    </p:spTree>
    <p:extLst>
      <p:ext uri="{BB962C8B-B14F-4D97-AF65-F5344CB8AC3E}">
        <p14:creationId xmlns:p14="http://schemas.microsoft.com/office/powerpoint/2010/main" val="169154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38487" y="1004844"/>
            <a:ext cx="6053513" cy="4664563"/>
          </a:xfrm>
          <a:prstGeom prst="rect">
            <a:avLst/>
          </a:prstGeom>
        </p:spPr>
      </p:pic>
      <p:pic>
        <p:nvPicPr>
          <p:cNvPr id="5" name="Picture 4"/>
          <p:cNvPicPr>
            <a:picLocks noChangeAspect="1"/>
          </p:cNvPicPr>
          <p:nvPr/>
        </p:nvPicPr>
        <p:blipFill>
          <a:blip r:embed="rId3"/>
          <a:stretch>
            <a:fillRect/>
          </a:stretch>
        </p:blipFill>
        <p:spPr>
          <a:xfrm>
            <a:off x="0" y="1004844"/>
            <a:ext cx="6221787" cy="4664563"/>
          </a:xfrm>
          <a:prstGeom prst="rect">
            <a:avLst/>
          </a:prstGeom>
        </p:spPr>
      </p:pic>
    </p:spTree>
    <p:extLst>
      <p:ext uri="{BB962C8B-B14F-4D97-AF65-F5344CB8AC3E}">
        <p14:creationId xmlns:p14="http://schemas.microsoft.com/office/powerpoint/2010/main" val="263656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31136" y="2638044"/>
            <a:ext cx="7729728" cy="3468288"/>
          </a:xfrm>
        </p:spPr>
        <p:txBody>
          <a:bodyPr>
            <a:normAutofit/>
          </a:bodyPr>
          <a:lstStyle/>
          <a:p>
            <a:r>
              <a:rPr lang="en-US" sz="2400" b="1" dirty="0"/>
              <a:t>TCP/IP over Wi-Fi is not good for industrial applications. </a:t>
            </a:r>
            <a:endParaRPr lang="en-US" sz="2400" dirty="0"/>
          </a:p>
          <a:p>
            <a:r>
              <a:rPr lang="en-US" sz="2400" dirty="0"/>
              <a:t>Environment does not affect performance as much as the type of Wi-Fi.</a:t>
            </a:r>
          </a:p>
          <a:p>
            <a:r>
              <a:rPr lang="en-US" sz="2400" dirty="0"/>
              <a:t>TCP/IP is most likely the main culprit for packet loss and degraded performance</a:t>
            </a:r>
          </a:p>
          <a:p>
            <a:r>
              <a:rPr lang="en-US" sz="2400" dirty="0"/>
              <a:t>802.11n with a 40MHz channel width was the most reliable</a:t>
            </a:r>
          </a:p>
        </p:txBody>
      </p:sp>
    </p:spTree>
    <p:extLst>
      <p:ext uri="{BB962C8B-B14F-4D97-AF65-F5344CB8AC3E}">
        <p14:creationId xmlns:p14="http://schemas.microsoft.com/office/powerpoint/2010/main" val="222083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en-US" dirty="0"/>
              <a:t>Switch to UDP instead of TCP if using Wi-Fi</a:t>
            </a:r>
          </a:p>
          <a:p>
            <a:r>
              <a:rPr lang="en-US" dirty="0"/>
              <a:t>Use some other technology like Modbus/TCP instead of TCP/IP</a:t>
            </a:r>
          </a:p>
        </p:txBody>
      </p:sp>
      <p:graphicFrame>
        <p:nvGraphicFramePr>
          <p:cNvPr id="5" name="Table 4"/>
          <p:cNvGraphicFramePr>
            <a:graphicFrameLocks noGrp="1"/>
          </p:cNvGraphicFramePr>
          <p:nvPr>
            <p:extLst>
              <p:ext uri="{D42A27DB-BD31-4B8C-83A1-F6EECF244321}">
                <p14:modId xmlns:p14="http://schemas.microsoft.com/office/powerpoint/2010/main" val="1161643450"/>
              </p:ext>
            </p:extLst>
          </p:nvPr>
        </p:nvGraphicFramePr>
        <p:xfrm>
          <a:off x="1783643" y="3605637"/>
          <a:ext cx="8624714" cy="2743200"/>
        </p:xfrm>
        <a:graphic>
          <a:graphicData uri="http://schemas.openxmlformats.org/drawingml/2006/table">
            <a:tbl>
              <a:tblPr firstRow="1" bandRow="1">
                <a:tableStyleId>{21E4AEA4-8DFA-4A89-87EB-49C32662AFE0}</a:tableStyleId>
              </a:tblPr>
              <a:tblGrid>
                <a:gridCol w="4312357">
                  <a:extLst>
                    <a:ext uri="{9D8B030D-6E8A-4147-A177-3AD203B41FA5}">
                      <a16:colId xmlns:a16="http://schemas.microsoft.com/office/drawing/2014/main" val="3951022601"/>
                    </a:ext>
                  </a:extLst>
                </a:gridCol>
                <a:gridCol w="4312357">
                  <a:extLst>
                    <a:ext uri="{9D8B030D-6E8A-4147-A177-3AD203B41FA5}">
                      <a16:colId xmlns:a16="http://schemas.microsoft.com/office/drawing/2014/main" val="2761333246"/>
                    </a:ext>
                  </a:extLst>
                </a:gridCol>
              </a:tblGrid>
              <a:tr h="370840">
                <a:tc>
                  <a:txBody>
                    <a:bodyPr/>
                    <a:lstStyle/>
                    <a:p>
                      <a:r>
                        <a:rPr lang="en-US" sz="2400" dirty="0"/>
                        <a:t>UDP</a:t>
                      </a:r>
                    </a:p>
                  </a:txBody>
                  <a:tcPr/>
                </a:tc>
                <a:tc>
                  <a:txBody>
                    <a:bodyPr/>
                    <a:lstStyle/>
                    <a:p>
                      <a:r>
                        <a:rPr lang="en-US" sz="2400" dirty="0"/>
                        <a:t>TCP</a:t>
                      </a:r>
                    </a:p>
                  </a:txBody>
                  <a:tcPr/>
                </a:tc>
                <a:extLst>
                  <a:ext uri="{0D108BD9-81ED-4DB2-BD59-A6C34878D82A}">
                    <a16:rowId xmlns:a16="http://schemas.microsoft.com/office/drawing/2014/main" val="4164388395"/>
                  </a:ext>
                </a:extLst>
              </a:tr>
              <a:tr h="390585">
                <a:tc>
                  <a:txBody>
                    <a:bodyPr/>
                    <a:lstStyle/>
                    <a:p>
                      <a:r>
                        <a:rPr lang="en-US" sz="2400" dirty="0"/>
                        <a:t>~ Connectionless</a:t>
                      </a:r>
                    </a:p>
                  </a:txBody>
                  <a:tcPr/>
                </a:tc>
                <a:tc>
                  <a:txBody>
                    <a:bodyPr/>
                    <a:lstStyle/>
                    <a:p>
                      <a:r>
                        <a:rPr lang="en-US" sz="2400" baseline="0" dirty="0"/>
                        <a:t>~ Persistent connection required</a:t>
                      </a:r>
                    </a:p>
                  </a:txBody>
                  <a:tcPr/>
                </a:tc>
                <a:extLst>
                  <a:ext uri="{0D108BD9-81ED-4DB2-BD59-A6C34878D82A}">
                    <a16:rowId xmlns:a16="http://schemas.microsoft.com/office/drawing/2014/main" val="2021129933"/>
                  </a:ext>
                </a:extLst>
              </a:tr>
              <a:tr h="370840">
                <a:tc>
                  <a:txBody>
                    <a:bodyPr/>
                    <a:lstStyle/>
                    <a:p>
                      <a:r>
                        <a:rPr lang="en-US" sz="2400" baseline="0" dirty="0"/>
                        <a:t>- Low reliability</a:t>
                      </a:r>
                      <a:endParaRPr lang="en-US" sz="2400" dirty="0"/>
                    </a:p>
                  </a:txBody>
                  <a:tcPr/>
                </a:tc>
                <a:tc>
                  <a:txBody>
                    <a:bodyPr/>
                    <a:lstStyle/>
                    <a:p>
                      <a:r>
                        <a:rPr lang="en-US" sz="2400" dirty="0"/>
                        <a:t>+ High</a:t>
                      </a:r>
                      <a:r>
                        <a:rPr lang="en-US" sz="2400" baseline="0" dirty="0"/>
                        <a:t> reliability</a:t>
                      </a:r>
                      <a:endParaRPr lang="en-US" sz="2400" dirty="0"/>
                    </a:p>
                  </a:txBody>
                  <a:tcPr/>
                </a:tc>
                <a:extLst>
                  <a:ext uri="{0D108BD9-81ED-4DB2-BD59-A6C34878D82A}">
                    <a16:rowId xmlns:a16="http://schemas.microsoft.com/office/drawing/2014/main" val="3235926133"/>
                  </a:ext>
                </a:extLst>
              </a:tr>
              <a:tr h="370840">
                <a:tc>
                  <a:txBody>
                    <a:bodyPr/>
                    <a:lstStyle/>
                    <a:p>
                      <a:r>
                        <a:rPr lang="en-US" sz="2400" dirty="0"/>
                        <a:t>- No order to packets</a:t>
                      </a:r>
                    </a:p>
                  </a:txBody>
                  <a:tcPr/>
                </a:tc>
                <a:tc>
                  <a:txBody>
                    <a:bodyPr/>
                    <a:lstStyle/>
                    <a:p>
                      <a:r>
                        <a:rPr lang="en-US" sz="2400" dirty="0"/>
                        <a:t>+ Packets delivered in order</a:t>
                      </a:r>
                    </a:p>
                  </a:txBody>
                  <a:tcPr/>
                </a:tc>
                <a:extLst>
                  <a:ext uri="{0D108BD9-81ED-4DB2-BD59-A6C34878D82A}">
                    <a16:rowId xmlns:a16="http://schemas.microsoft.com/office/drawing/2014/main" val="1718198145"/>
                  </a:ext>
                </a:extLst>
              </a:tr>
              <a:tr h="370840">
                <a:tc>
                  <a:txBody>
                    <a:bodyPr/>
                    <a:lstStyle/>
                    <a:p>
                      <a:r>
                        <a:rPr lang="en-US" sz="2400" dirty="0"/>
                        <a:t>+ Fast</a:t>
                      </a:r>
                    </a:p>
                  </a:txBody>
                  <a:tcPr/>
                </a:tc>
                <a:tc>
                  <a:txBody>
                    <a:bodyPr/>
                    <a:lstStyle/>
                    <a:p>
                      <a:r>
                        <a:rPr lang="en-US" sz="2400" dirty="0"/>
                        <a:t>-</a:t>
                      </a:r>
                      <a:r>
                        <a:rPr lang="en-US" sz="2400" baseline="0" dirty="0"/>
                        <a:t> </a:t>
                      </a:r>
                      <a:r>
                        <a:rPr lang="en-US" sz="2400" dirty="0"/>
                        <a:t>Slow</a:t>
                      </a:r>
                    </a:p>
                  </a:txBody>
                  <a:tcPr/>
                </a:tc>
                <a:extLst>
                  <a:ext uri="{0D108BD9-81ED-4DB2-BD59-A6C34878D82A}">
                    <a16:rowId xmlns:a16="http://schemas.microsoft.com/office/drawing/2014/main" val="1575250343"/>
                  </a:ext>
                </a:extLst>
              </a:tr>
              <a:tr h="370840">
                <a:tc>
                  <a:txBody>
                    <a:bodyPr/>
                    <a:lstStyle/>
                    <a:p>
                      <a:pPr marL="0" indent="0">
                        <a:buFontTx/>
                        <a:buNone/>
                      </a:pPr>
                      <a:r>
                        <a:rPr lang="en-US" sz="2400" dirty="0"/>
                        <a:t>- Unsecure</a:t>
                      </a:r>
                    </a:p>
                  </a:txBody>
                  <a:tcPr/>
                </a:tc>
                <a:tc>
                  <a:txBody>
                    <a:bodyPr/>
                    <a:lstStyle/>
                    <a:p>
                      <a:r>
                        <a:rPr lang="en-US" sz="2400" dirty="0"/>
                        <a:t>+ Secure</a:t>
                      </a:r>
                    </a:p>
                  </a:txBody>
                  <a:tcPr/>
                </a:tc>
                <a:extLst>
                  <a:ext uri="{0D108BD9-81ED-4DB2-BD59-A6C34878D82A}">
                    <a16:rowId xmlns:a16="http://schemas.microsoft.com/office/drawing/2014/main" val="1535859064"/>
                  </a:ext>
                </a:extLst>
              </a:tr>
            </a:tbl>
          </a:graphicData>
        </a:graphic>
      </p:graphicFrame>
    </p:spTree>
    <p:extLst>
      <p:ext uri="{BB962C8B-B14F-4D97-AF65-F5344CB8AC3E}">
        <p14:creationId xmlns:p14="http://schemas.microsoft.com/office/powerpoint/2010/main" val="2501888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normAutofit/>
          </a:bodyPr>
          <a:lstStyle/>
          <a:p>
            <a:r>
              <a:rPr lang="en-US" sz="2400" dirty="0"/>
              <a:t>Richard Candell</a:t>
            </a:r>
          </a:p>
          <a:p>
            <a:r>
              <a:rPr lang="en-US" sz="2400" dirty="0"/>
              <a:t>Mohamed Hany	</a:t>
            </a:r>
          </a:p>
          <a:p>
            <a:r>
              <a:rPr lang="en-US" sz="2400" dirty="0"/>
              <a:t>Tim Zimmerman</a:t>
            </a:r>
          </a:p>
        </p:txBody>
      </p:sp>
    </p:spTree>
    <p:extLst>
      <p:ext uri="{BB962C8B-B14F-4D97-AF65-F5344CB8AC3E}">
        <p14:creationId xmlns:p14="http://schemas.microsoft.com/office/powerpoint/2010/main" val="14314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7" name="Title 6"/>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Autofit/>
          </a:bodyPr>
          <a:lstStyle/>
          <a:p>
            <a:r>
              <a:rPr lang="en-US" sz="6000" dirty="0">
                <a:solidFill>
                  <a:schemeClr val="tx1"/>
                </a:solidFill>
              </a:rPr>
              <a:t>Questions?</a:t>
            </a:r>
          </a:p>
        </p:txBody>
      </p:sp>
    </p:spTree>
    <p:extLst>
      <p:ext uri="{BB962C8B-B14F-4D97-AF65-F5344CB8AC3E}">
        <p14:creationId xmlns:p14="http://schemas.microsoft.com/office/powerpoint/2010/main" val="104361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014638103"/>
              </p:ext>
            </p:extLst>
          </p:nvPr>
        </p:nvGraphicFramePr>
        <p:xfrm>
          <a:off x="2032000" y="3810575"/>
          <a:ext cx="8128000" cy="182880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951022601"/>
                    </a:ext>
                  </a:extLst>
                </a:gridCol>
                <a:gridCol w="4064000">
                  <a:extLst>
                    <a:ext uri="{9D8B030D-6E8A-4147-A177-3AD203B41FA5}">
                      <a16:colId xmlns:a16="http://schemas.microsoft.com/office/drawing/2014/main" val="2761333246"/>
                    </a:ext>
                  </a:extLst>
                </a:gridCol>
              </a:tblGrid>
              <a:tr h="370840">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390585">
                <a:tc>
                  <a:txBody>
                    <a:bodyPr/>
                    <a:lstStyle/>
                    <a:p>
                      <a:r>
                        <a:rPr lang="en-US" sz="2400" dirty="0"/>
                        <a:t>+ Reliable</a:t>
                      </a:r>
                    </a:p>
                  </a:txBody>
                  <a:tcPr/>
                </a:tc>
                <a:tc>
                  <a:txBody>
                    <a:bodyPr/>
                    <a:lstStyle/>
                    <a:p>
                      <a:r>
                        <a:rPr lang="en-US" sz="2400" dirty="0"/>
                        <a:t>+ Inexpensive</a:t>
                      </a:r>
                      <a:endParaRPr lang="en-US" sz="2400" baseline="0" dirty="0"/>
                    </a:p>
                  </a:txBody>
                  <a:tcPr/>
                </a:tc>
                <a:extLst>
                  <a:ext uri="{0D108BD9-81ED-4DB2-BD59-A6C34878D82A}">
                    <a16:rowId xmlns:a16="http://schemas.microsoft.com/office/drawing/2014/main" val="2021129933"/>
                  </a:ext>
                </a:extLst>
              </a:tr>
              <a:tr h="370840">
                <a:tc>
                  <a:txBody>
                    <a:bodyPr/>
                    <a:lstStyle/>
                    <a:p>
                      <a:r>
                        <a:rPr lang="en-US" sz="2400" baseline="0" dirty="0"/>
                        <a:t>+ More secure</a:t>
                      </a:r>
                      <a:endParaRPr lang="en-US" sz="2400" dirty="0"/>
                    </a:p>
                  </a:txBody>
                  <a:tcPr/>
                </a:tc>
                <a:tc>
                  <a:txBody>
                    <a:bodyPr/>
                    <a:lstStyle/>
                    <a:p>
                      <a:r>
                        <a:rPr lang="en-US" sz="2400" dirty="0"/>
                        <a:t>- Prone to attacks</a:t>
                      </a:r>
                    </a:p>
                  </a:txBody>
                  <a:tcPr/>
                </a:tc>
                <a:extLst>
                  <a:ext uri="{0D108BD9-81ED-4DB2-BD59-A6C34878D82A}">
                    <a16:rowId xmlns:a16="http://schemas.microsoft.com/office/drawing/2014/main" val="3235926133"/>
                  </a:ext>
                </a:extLst>
              </a:tr>
              <a:tr h="370840">
                <a:tc>
                  <a:txBody>
                    <a:bodyPr/>
                    <a:lstStyle/>
                    <a:p>
                      <a:r>
                        <a:rPr lang="en-US" sz="2400" dirty="0"/>
                        <a:t>- Expensive</a:t>
                      </a:r>
                    </a:p>
                  </a:txBody>
                  <a:tcPr/>
                </a:tc>
                <a:tc>
                  <a:txBody>
                    <a:bodyPr/>
                    <a:lstStyle/>
                    <a:p>
                      <a:r>
                        <a:rPr lang="en-US" sz="2400" dirty="0"/>
                        <a:t>- Unreliable</a:t>
                      </a:r>
                    </a:p>
                  </a:txBody>
                  <a:tcPr/>
                </a:tc>
                <a:extLst>
                  <a:ext uri="{0D108BD9-81ED-4DB2-BD59-A6C34878D82A}">
                    <a16:rowId xmlns:a16="http://schemas.microsoft.com/office/drawing/2014/main" val="1718198145"/>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(JavaScript)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Nodes connect to a “Master Node” that brokers connections between nodes</a:t>
            </a:r>
          </a:p>
          <a:p>
            <a:r>
              <a:rPr lang="en-US" sz="2400" dirty="0"/>
              <a:t>Nodes connect over TCP/IP to other nodes and subscribe to topics that other nodes publish</a:t>
            </a:r>
          </a:p>
        </p:txBody>
      </p:sp>
      <p:sp>
        <p:nvSpPr>
          <p:cNvPr id="15" name="Oval 14"/>
          <p:cNvSpPr/>
          <p:nvPr/>
        </p:nvSpPr>
        <p:spPr>
          <a:xfrm>
            <a:off x="5406488" y="5376957"/>
            <a:ext cx="1301630" cy="1246216"/>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382526"/>
            <a:ext cx="1235519" cy="1240647"/>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434419"/>
            <a:ext cx="1242812" cy="1188754"/>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376957"/>
            <a:ext cx="3208407" cy="5569"/>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623173"/>
            <a:ext cx="3208407" cy="0"/>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500" y="3966373"/>
            <a:ext cx="1301630" cy="1246216"/>
          </a:xfrm>
          <a:prstGeom prst="ellipse">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957712"/>
            <a:ext cx="1235519" cy="124064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953889"/>
            <a:ext cx="1289015" cy="125870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8" y="2440163"/>
            <a:ext cx="1242812" cy="118875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5519774"/>
            <a:ext cx="1295826" cy="123321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056493" y="3957712"/>
            <a:ext cx="1588822" cy="8661"/>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296130" y="3034540"/>
            <a:ext cx="0" cy="155494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645315" y="5212589"/>
            <a:ext cx="1639595" cy="0"/>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589481"/>
            <a:ext cx="1632" cy="1546903"/>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140351" y="2674715"/>
            <a:ext cx="1300412" cy="129960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6091007" y="3915668"/>
            <a:ext cx="1297233" cy="129379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459667" y="5109459"/>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507936" y="3893498"/>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140586" y="5109459"/>
            <a:ext cx="129461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459667" y="2674733"/>
            <a:ext cx="1297233" cy="1299665"/>
          </a:xfrm>
          <a:prstGeom prst="ellipse">
            <a:avLst/>
          </a:prstGeom>
          <a:solidFill>
            <a:srgbClr val="F2F2F2"/>
          </a:solidFill>
          <a:ln w="7620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507936" y="3893498"/>
            <a:ext cx="0" cy="64843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90557" y="3974322"/>
            <a:ext cx="2907354" cy="102611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98265" y="3974398"/>
            <a:ext cx="2910019" cy="104559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87893" y="3974322"/>
            <a:ext cx="2664" cy="113513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87893" y="3974398"/>
            <a:ext cx="2320391"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108284" y="3974398"/>
            <a:ext cx="0"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90557" y="3974322"/>
            <a:ext cx="2317727" cy="113513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V="1">
            <a:off x="7388240" y="3915668"/>
            <a:ext cx="0" cy="646900"/>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40763" y="3324519"/>
            <a:ext cx="1018904" cy="47"/>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847</TotalTime>
  <Words>554</Words>
  <Application>Microsoft Office PowerPoint</Application>
  <PresentationFormat>Widescreen</PresentationFormat>
  <Paragraphs>140</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Parcel</vt:lpstr>
      <vt:lpstr>We found Wireless in a wired place</vt:lpstr>
      <vt:lpstr>Contents</vt:lpstr>
      <vt:lpstr>Disclaimer</vt:lpstr>
      <vt:lpstr>Motivation</vt:lpstr>
      <vt:lpstr>Objectives</vt:lpstr>
      <vt:lpstr>Software</vt:lpstr>
      <vt:lpstr>Publish / Subscribe Network</vt:lpstr>
      <vt:lpstr>Node Joining the Network</vt:lpstr>
      <vt:lpstr>Master Node</vt:lpstr>
      <vt:lpstr>Edison Control Center</vt:lpstr>
      <vt:lpstr>Testing setup</vt:lpstr>
      <vt:lpstr>Testing Setup</vt:lpstr>
      <vt:lpstr>PowerPoint Presentation</vt:lpstr>
      <vt:lpstr>PowerPoint Presentation</vt:lpstr>
      <vt:lpstr>Testing</vt:lpstr>
      <vt:lpstr>Test Cases</vt:lpstr>
      <vt:lpstr>Example Data capture</vt:lpstr>
      <vt:lpstr>Free space</vt:lpstr>
      <vt:lpstr>PowerPoint Presentation</vt:lpstr>
      <vt:lpstr>PowerPoint Presentation</vt:lpstr>
      <vt:lpstr>PowerPoint Presentation</vt:lpstr>
      <vt:lpstr>conclusions</vt:lpstr>
      <vt:lpstr>solutions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74</cp:revision>
  <dcterms:created xsi:type="dcterms:W3CDTF">2017-07-24T15:18:28Z</dcterms:created>
  <dcterms:modified xsi:type="dcterms:W3CDTF">2017-07-26T15:59:03Z</dcterms:modified>
</cp:coreProperties>
</file>